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s/comment3.xml" ContentType="application/vnd.openxmlformats-officedocument.presentationml.comments+xml"/>
  <Override PartName="/ppt/comments/comment1.xml" ContentType="application/vnd.openxmlformats-officedocument.presentationml.comments+xml"/>
  <Override PartName="/ppt/comments/comment4.xml" ContentType="application/vnd.openxmlformats-officedocument.presentationml.comments+xml"/>
  <Override PartName="/ppt/comments/comment2.xml" ContentType="application/vnd.openxmlformats-officedocument.presentationml.comment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33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mAuthor id="0" initials="" name="Brenton Sirowatka" lastIdx="1" clrIdx="0"/>
  <p:cmAuthor id="1" initials="" name="Jake Mills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33.xml" Type="http://schemas.openxmlformats.org/officeDocument/2006/relationships/slide" Id="rId39"/><Relationship Target="slides/slide32.xml" Type="http://schemas.openxmlformats.org/officeDocument/2006/relationships/slide" Id="rId38"/><Relationship Target="slides/slide31.xml" Type="http://schemas.openxmlformats.org/officeDocument/2006/relationships/slide" Id="rId37"/><Relationship Target="slides/slide13.xml" Type="http://schemas.openxmlformats.org/officeDocument/2006/relationships/slide" Id="rId19"/><Relationship Target="slides/slide30.xml" Type="http://schemas.openxmlformats.org/officeDocument/2006/relationships/slide" Id="rId36"/><Relationship Target="slides/slide12.xml" Type="http://schemas.openxmlformats.org/officeDocument/2006/relationships/slide" Id="rId18"/><Relationship Target="slides/slide11.xml" Type="http://schemas.openxmlformats.org/officeDocument/2006/relationships/slide" Id="rId17"/><Relationship Target="slides/slide10.xml" Type="http://schemas.openxmlformats.org/officeDocument/2006/relationships/slide" Id="rId16"/><Relationship Target="slides/slide9.xml" Type="http://schemas.openxmlformats.org/officeDocument/2006/relationships/slide" Id="rId15"/><Relationship Target="slides/slide8.xml" Type="http://schemas.openxmlformats.org/officeDocument/2006/relationships/slide" Id="rId14"/><Relationship Target="slides/slide24.xml" Type="http://schemas.openxmlformats.org/officeDocument/2006/relationships/slide" Id="rId30"/><Relationship Target="slides/slide6.xml" Type="http://schemas.openxmlformats.org/officeDocument/2006/relationships/slide" Id="rId12"/><Relationship Target="slides/slide25.xml" Type="http://schemas.openxmlformats.org/officeDocument/2006/relationships/slide" Id="rId31"/><Relationship Target="slides/slide7.xml" Type="http://schemas.openxmlformats.org/officeDocument/2006/relationships/slide" Id="rId13"/><Relationship Target="slides/slide4.xml" Type="http://schemas.openxmlformats.org/officeDocument/2006/relationships/slide" Id="rId10"/><Relationship Target="slides/slide5.xml" Type="http://schemas.openxmlformats.org/officeDocument/2006/relationships/slide" Id="rId11"/><Relationship Target="slides/slide28.xml" Type="http://schemas.openxmlformats.org/officeDocument/2006/relationships/slide" Id="rId34"/><Relationship Target="slides/slide29.xml" Type="http://schemas.openxmlformats.org/officeDocument/2006/relationships/slide" Id="rId35"/><Relationship Target="slides/slide26.xml" Type="http://schemas.openxmlformats.org/officeDocument/2006/relationships/slide" Id="rId32"/><Relationship Target="slides/slide27.xml" Type="http://schemas.openxmlformats.org/officeDocument/2006/relationships/slide" Id="rId33"/><Relationship Target="slides/slide23.xml" Type="http://schemas.openxmlformats.org/officeDocument/2006/relationships/slide" Id="rId29"/><Relationship Target="slides/slide20.xml" Type="http://schemas.openxmlformats.org/officeDocument/2006/relationships/slide" Id="rId26"/><Relationship Target="slides/slide19.xml" Type="http://schemas.openxmlformats.org/officeDocument/2006/relationships/slide" Id="rId25"/><Relationship Target="slides/slide22.xml" Type="http://schemas.openxmlformats.org/officeDocument/2006/relationships/slide" Id="rId28"/><Relationship Target="slides/slide21.xml" Type="http://schemas.openxmlformats.org/officeDocument/2006/relationships/slide" Id="rId27"/><Relationship Target="presProps.xml" Type="http://schemas.openxmlformats.org/officeDocument/2006/relationships/presProps" Id="rId2"/><Relationship Target="slides/slide15.xml" Type="http://schemas.openxmlformats.org/officeDocument/2006/relationships/slide" Id="rId21"/><Relationship Target="theme/theme2.xml" Type="http://schemas.openxmlformats.org/officeDocument/2006/relationships/theme" Id="rId1"/><Relationship Target="slides/slide16.xml" Type="http://schemas.openxmlformats.org/officeDocument/2006/relationships/slide" Id="rId22"/><Relationship Target="commentAuthors.xml" Type="http://schemas.openxmlformats.org/officeDocument/2006/relationships/commentAuthors" Id="rId4"/><Relationship Target="slides/slide17.xml" Type="http://schemas.openxmlformats.org/officeDocument/2006/relationships/slide" Id="rId23"/><Relationship Target="tableStyles.xml" Type="http://schemas.openxmlformats.org/officeDocument/2006/relationships/tableStyles" Id="rId3"/><Relationship Target="slides/slide18.xml" Type="http://schemas.openxmlformats.org/officeDocument/2006/relationships/slide" Id="rId24"/><Relationship Target="slides/slide14.xml" Type="http://schemas.openxmlformats.org/officeDocument/2006/relationships/slide" Id="rId20"/><Relationship Target="slides/slide3.xml" Type="http://schemas.openxmlformats.org/officeDocument/2006/relationships/slide" Id="rId9"/><Relationship Target="notesMasters/notesMaster1.xml" Type="http://schemas.openxmlformats.org/officeDocument/2006/relationships/notesMaster" Id="rId6"/><Relationship Target="slideMasters/slideMaster1.xml" Type="http://schemas.openxmlformats.org/officeDocument/2006/relationships/slideMaster" Id="rId5"/><Relationship Target="slides/slide2.xml" Type="http://schemas.openxmlformats.org/officeDocument/2006/relationships/slide" Id="rId8"/><Relationship Target="slides/slide1.xml" Type="http://schemas.openxmlformats.org/officeDocument/2006/relationships/slide" Id="rId7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m idx="1" authorId="0">
    <p:pos y="0" x="6000"/>
    <p:text>http://costofsolar.com/management/uploads/2013/07/Best_Research-Cell_Efficiencies.png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m idx="3" authorId="1">
    <p:pos y="0" x="6000"/>
    <p:text>http://science.howstuffworks.com/environmental/energy/solar-cell.htm</p:text>
  </p:cm>
  <p:cm idx="4" authorId="1">
    <p:pos y="100" x="6000"/>
    <p:text>http://www.solarworld-usa.com/solar-101/how-solar-panels-work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m idx="2" authorId="1">
    <p:pos y="0" x="6000"/>
    <p:text>http://energyinformative.org/lifespan-solar-panels/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m idx="1" authorId="1">
    <p:pos y="0" x="6000"/>
    <p:text>http://cleantechnica.com/2014/09/04/solar-panel-cost-trends-10-charts/</p:text>
  </p:cm>
</p:cmLst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5" name="Shape 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1" name="Shape 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7" name="Shape 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3" name="Shape 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0" name="Shape 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5" name="Shape 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1" name="Shape 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" name="Shape 13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7" name="Shape 1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3" name="Shape 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9" name="Shape 1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5" name="Shape 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" name="Shape 15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0" name="Shape 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6" name="Shape 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2" name="Shape 1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8" name="Shape 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4" name="Shape 1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1" name="Shape 1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7" name="Shape 1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4" name="Shape 2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3" name="Shape 2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4" name="Shape 21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15" name="Shape 21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8" name="Shape 2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9" name="Shape 21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20" name="Shape 22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4" name="Shape 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Shape 22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0" name="Shape 2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1" name="Shape 23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7" name="Shape 2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8" name="Shape 23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4" name="Shape 2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5" name="Shape 24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46" name="Shape 2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2" name="Shape 2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3" name="Shape 25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4" name="Shape 2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5" name="Shape 265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66" name="Shape 26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0" name="Shape 2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1" name="Shape 271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72" name="Shape 27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6" name="Shape 2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7" name="Shape 277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78" name="Shape 27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2" name="Shape 2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3" name="Shape 283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>
            <a:off y="1200150" x="0"/>
            <a:ext cy="2743199" cx="9144000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9" name="Shape 9"/>
          <p:cNvGrpSpPr/>
          <p:nvPr/>
        </p:nvGrpSpPr>
        <p:grpSpPr>
          <a:xfrm>
            <a:off y="-1078" x="0"/>
            <a:ext cy="5144627" cx="1827407"/>
            <a:chOff y="-1438" x="0"/>
            <a:chExt cy="6859503" cx="798029"/>
          </a:xfrm>
        </p:grpSpPr>
        <p:sp>
          <p:nvSpPr>
            <p:cNvPr id="10" name="Shape 10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" name="Shape 12"/>
          <p:cNvGrpSpPr/>
          <p:nvPr/>
        </p:nvGrpSpPr>
        <p:grpSpPr>
          <a:xfrm flipH="1">
            <a:off y="0" x="7316591"/>
            <a:ext cy="5144627" cx="1827407"/>
            <a:chOff y="-1438" x="0"/>
            <a:chExt cy="6859503" cx="798029"/>
          </a:xfrm>
        </p:grpSpPr>
        <p:sp>
          <p:nvSpPr>
            <p:cNvPr id="13" name="Shape 13"/>
            <p:cNvSpPr/>
            <p:nvPr/>
          </p:nvSpPr>
          <p:spPr>
            <a:xfrm>
              <a:off y="-1438" x="0"/>
              <a:ext cy="6858065" cx="798029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y="0" x="0"/>
              <a:ext cy="6858065" cx="399014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Shape 15"/>
          <p:cNvSpPr txBox="1"/>
          <p:nvPr>
            <p:ph type="ctrTitle"/>
          </p:nvPr>
        </p:nvSpPr>
        <p:spPr>
          <a:xfrm>
            <a:off y="1568184" x="685800"/>
            <a:ext cy="12380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y="2914650" x="685800"/>
            <a:ext cy="658500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24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9" name="Shape 19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20" name="Shape 20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23" name="Shape 2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5" name="Shape 25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0" name="Shape 30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31" name="Shape 31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" name="Shape 33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34" name="Shape 34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rgbClr val="5A6378">
                <a:alpha val="9803"/>
              </a:srgb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Shape 36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43" name="Shape 4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Shape 45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46" name="Shape 4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8" name="Shape 48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" name="Shape 4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52" name="Shape 52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53" name="Shape 5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" name="Shape 55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56" name="Shape 5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Shape 58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1800">
                <a:solidFill>
                  <a:schemeClr val="lt2"/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/>
        </p:nvSpPr>
        <p:spPr>
          <a:xfrm>
            <a:off y="-1078" x="0"/>
            <a:ext cy="1144199" cx="9144000"/>
          </a:xfrm>
          <a:prstGeom prst="rect">
            <a:avLst/>
          </a:pr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62" name="Shape 62"/>
          <p:cNvGrpSpPr/>
          <p:nvPr/>
        </p:nvGrpSpPr>
        <p:grpSpPr>
          <a:xfrm>
            <a:off y="-1078" x="0"/>
            <a:ext cy="5144627" cx="649180"/>
            <a:chOff y="-1438" x="0"/>
            <a:chExt cy="6859503" cx="649180"/>
          </a:xfrm>
        </p:grpSpPr>
        <p:sp>
          <p:nvSpPr>
            <p:cNvPr id="63" name="Shape 63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Shape 65"/>
          <p:cNvGrpSpPr/>
          <p:nvPr/>
        </p:nvGrpSpPr>
        <p:grpSpPr>
          <a:xfrm flipH="1">
            <a:off y="0" x="8494493"/>
            <a:ext cy="5144627" cx="649180"/>
            <a:chOff y="-1438" x="0"/>
            <a:chExt cy="6859503" cx="649180"/>
          </a:xfrm>
        </p:grpSpPr>
        <p:sp>
          <p:nvSpPr>
            <p:cNvPr id="66" name="Shape 66"/>
            <p:cNvSpPr/>
            <p:nvPr/>
          </p:nvSpPr>
          <p:spPr>
            <a:xfrm>
              <a:off y="-1438" x="0"/>
              <a:ext cy="6858065" cx="649180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y="0" x="0"/>
              <a:ext cy="6858065" cx="500331"/>
            </a:xfrm>
            <a:custGeom>
              <a:pathLst>
                <a:path w="500332" extrusionOk="0" h="6875253">
                  <a:moveTo>
                    <a:pt y="0" x="0"/>
                  </a:moveTo>
                  <a:lnTo>
                    <a:pt y="0" x="500332"/>
                  </a:lnTo>
                  <a:lnTo>
                    <a:pt y="6875253" x="301925"/>
                  </a:lnTo>
                  <a:lnTo>
                    <a:pt y="6875253" x="0"/>
                  </a:lnTo>
                  <a:lnTo>
                    <a:pt y="0" x="0"/>
                  </a:lnTo>
                  <a:close/>
                </a:path>
              </a:pathLst>
            </a:custGeom>
            <a:solidFill>
              <a:schemeClr val="dk2">
                <a:alpha val="9803"/>
              </a:schemeClr>
            </a:solidFill>
            <a:ln>
              <a:noFill/>
            </a:ln>
          </p:spPr>
          <p:txBody>
            <a:bodyPr bIns="45700" rIns="91425" lIns="91425" tIns="45700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Shape 68"/>
          <p:cNvSpPr/>
          <p:nvPr/>
        </p:nvSpPr>
        <p:spPr>
          <a:xfrm>
            <a:off y="4743450" x="0"/>
            <a:ext cy="401099" cx="9144000"/>
          </a:xfrm>
          <a:prstGeom prst="rect">
            <a:avLst/>
          </a:prstGeom>
          <a:solidFill>
            <a:schemeClr val="dk1">
              <a:alpha val="14901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b="1" sz="36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buFont typeface="Trebuchet MS"/>
              <a:defRPr sz="3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buFont typeface="Trebuchet MS"/>
              <a:defRPr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buFont typeface="Trebuchet MS"/>
              <a:def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5.png" Type="http://schemas.openxmlformats.org/officeDocument/2006/relationships/image" Id="rId4"/><Relationship Target="../comments/comment1.xml" Type="http://schemas.openxmlformats.org/officeDocument/2006/relationships/comments" Id="rId3"/><Relationship Target="../media/image06.png" Type="http://schemas.openxmlformats.org/officeDocument/2006/relationships/image" Id="rId6"/><Relationship Target="../media/image04.png" Type="http://schemas.openxmlformats.org/officeDocument/2006/relationships/image" Id="rId5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comments/comment2.xml" Type="http://schemas.openxmlformats.org/officeDocument/2006/relationships/comments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3.pn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9.jpg" Type="http://schemas.openxmlformats.org/officeDocument/2006/relationships/image" Id="rId4"/><Relationship Target="../media/image00.jpg" Type="http://schemas.openxmlformats.org/officeDocument/2006/relationships/image" Id="rId3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comments/comment3.xml" Type="http://schemas.openxmlformats.org/officeDocument/2006/relationships/comments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8.pn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png" Type="http://schemas.openxmlformats.org/officeDocument/2006/relationships/image" Id="rId4"/><Relationship Target="../comments/comment4.xml" Type="http://schemas.openxmlformats.org/officeDocument/2006/relationships/comments" Id="rId3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nanosense.sri.com/activities/cleanenergy/solarcellanimation.html" Type="http://schemas.openxmlformats.org/officeDocument/2006/relationships/hyperlink" TargetMode="External" Id="rId4"/><Relationship Target="../media/image03.png" Type="http://schemas.openxmlformats.org/officeDocument/2006/relationships/image" Id="rId3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7.jpg" Type="http://schemas.openxmlformats.org/officeDocument/2006/relationships/image" Id="rId3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6.png" Type="http://schemas.openxmlformats.org/officeDocument/2006/relationships/image" Id="rId4"/><Relationship Target="../media/image14.png" Type="http://schemas.openxmlformats.org/officeDocument/2006/relationships/image" Id="rId3"/><Relationship Target="http://pveducation.org/pvcdrom/solar-cell-operation/fill-factor" Type="http://schemas.openxmlformats.org/officeDocument/2006/relationships/hyperlink" TargetMode="External" Id="rId5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1.png" Type="http://schemas.openxmlformats.org/officeDocument/2006/relationships/image" Id="rId3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2.png" Type="http://schemas.openxmlformats.org/officeDocument/2006/relationships/image" Id="rId3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3.png" Type="http://schemas.openxmlformats.org/officeDocument/2006/relationships/image" Id="rId3"/></Relationships>
</file>

<file path=ppt/slides/_rels/slide28.xml.rels><?xml version="1.0" encoding="UTF-8" standalone="yes"?><Relationships xmlns="http://schemas.openxmlformats.org/package/2006/relationships"><Relationship Target="../notesSlides/notesSlide2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4.png" Type="http://schemas.openxmlformats.org/officeDocument/2006/relationships/image" Id="rId3"/></Relationships>
</file>

<file path=ppt/slides/_rels/slide29.xml.rels><?xml version="1.0" encoding="UTF-8" standalone="yes"?><Relationships xmlns="http://schemas.openxmlformats.org/package/2006/relationships"><Relationship Target="../notesSlides/notesSlide2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en.wikipedia.org/wiki/Saturation_current" Type="http://schemas.openxmlformats.org/officeDocument/2006/relationships/hyperlink" TargetMode="External" Id="rId4"/><Relationship Target="../media/image25.png" Type="http://schemas.openxmlformats.org/officeDocument/2006/relationships/image" Id="rId3"/><Relationship Target="http://en.wikipedia.org/wiki/Elementary_charge" Type="http://schemas.openxmlformats.org/officeDocument/2006/relationships/hyperlink" TargetMode="External" Id="rId5"/></Relationships>
</file>

<file path=ppt/slides/_rels/slide30.xml.rels><?xml version="1.0" encoding="UTF-8" standalone="yes"?><Relationships xmlns="http://schemas.openxmlformats.org/package/2006/relationships"><Relationship Target="../notesSlides/notesSlide3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9.png" Type="http://schemas.openxmlformats.org/officeDocument/2006/relationships/image" Id="rId3"/></Relationships>
</file>

<file path=ppt/slides/_rels/slide31.xml.rels><?xml version="1.0" encoding="UTF-8" standalone="yes"?><Relationships xmlns="http://schemas.openxmlformats.org/package/2006/relationships"><Relationship Target="../notesSlides/notesSlide3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2.xml.rels><?xml version="1.0" encoding="UTF-8" standalone="yes"?><Relationships xmlns="http://schemas.openxmlformats.org/package/2006/relationships"><Relationship Target="../notesSlides/notesSlide3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pveducation.org/" Type="http://schemas.openxmlformats.org/officeDocument/2006/relationships/hyperlink" TargetMode="External" Id="rId10"/><Relationship Target="http://www.solarworld-usa.com/solar-101/how-solar-panels-work" Type="http://schemas.openxmlformats.org/officeDocument/2006/relationships/hyperlink" TargetMode="External" Id="rId4"/><Relationship Target="http://science.howstuffworks.com/environmental/energy/solar-cell.htm" Type="http://schemas.openxmlformats.org/officeDocument/2006/relationships/hyperlink" TargetMode="External" Id="rId3"/><Relationship Target="http://commons.wikimedia.org/wiki/File:Solar_Spectrum.png" Type="http://schemas.openxmlformats.org/officeDocument/2006/relationships/hyperlink" TargetMode="External" Id="rId9"/><Relationship Target="http://cleantechnica.com/2014/09/04/solar-panel-cost-trends-10-charts/" Type="http://schemas.openxmlformats.org/officeDocument/2006/relationships/hyperlink" TargetMode="External" Id="rId6"/><Relationship Target="http://energyinformative.org/lifespan-solar-panels/" Type="http://schemas.openxmlformats.org/officeDocument/2006/relationships/hyperlink" TargetMode="External" Id="rId5"/><Relationship Target="http://nanosense.sri.com/activities/cleanenergy/solarcellanimation.html" Type="http://schemas.openxmlformats.org/officeDocument/2006/relationships/hyperlink" TargetMode="External" Id="rId8"/><Relationship Target="http://costofsolar.com/management/uploads/2013/07/Best_Research-Cell_Efficiencies.png" Type="http://schemas.openxmlformats.org/officeDocument/2006/relationships/hyperlink" TargetMode="External" Id="rId7"/></Relationships>
</file>

<file path=ppt/slides/_rels/slide33.xml.rels><?xml version="1.0" encoding="UTF-8" standalone="yes"?><Relationships xmlns="http://schemas.openxmlformats.org/package/2006/relationships"><Relationship Target="../notesSlides/notesSlide3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20.pn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 txBox="1"/>
          <p:nvPr>
            <p:ph type="ctrTitle"/>
          </p:nvPr>
        </p:nvSpPr>
        <p:spPr>
          <a:xfrm>
            <a:off y="271025" x="499550"/>
            <a:ext cy="1728900" cx="80301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t/>
            </a:r>
            <a:endParaRPr sz="3600"/>
          </a:p>
          <a:p>
            <a:pPr algn="ctr" rtl="0">
              <a:spcBef>
                <a:spcPts val="0"/>
              </a:spcBef>
              <a:buNone/>
            </a:pPr>
            <a:r>
              <a:rPr sz="3600" lang="en"/>
              <a:t>MSU Maximum Powerpoint Tracker</a:t>
            </a:r>
          </a:p>
          <a:p>
            <a:pPr algn="ctr" rtl="0">
              <a:spcBef>
                <a:spcPts val="0"/>
              </a:spcBef>
              <a:buNone/>
            </a:pPr>
            <a:r>
              <a:rPr sz="3600" lang="en"/>
              <a:t>Technical Presentation: </a:t>
            </a:r>
          </a:p>
          <a:p>
            <a:pPr algn="ctr">
              <a:spcBef>
                <a:spcPts val="0"/>
              </a:spcBef>
              <a:buNone/>
            </a:pPr>
            <a:r>
              <a:rPr sz="3600" lang="en"/>
              <a:t>Solar Arrays</a:t>
            </a:r>
          </a:p>
        </p:txBody>
      </p:sp>
      <p:sp>
        <p:nvSpPr>
          <p:cNvPr id="71" name="Shape 71"/>
          <p:cNvSpPr txBox="1"/>
          <p:nvPr>
            <p:ph idx="1" type="subTitle"/>
          </p:nvPr>
        </p:nvSpPr>
        <p:spPr>
          <a:xfrm>
            <a:off y="2036975" x="2257550"/>
            <a:ext cy="2822700" cx="45140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/>
              <a:t>Team 8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/>
              <a:t>Jacob Mills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/>
              <a:t>Luis Kalaff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/>
              <a:t>Daniel Chen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/>
              <a:t>Yue Guo 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/>
              <a:t>Brenton Sirowatka</a:t>
            </a:r>
          </a:p>
        </p:txBody>
      </p:sp>
      <p:pic>
        <p:nvPicPr>
          <p:cNvPr id="72" name="Shape 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3378800" x="270525"/>
            <a:ext cy="1480875" cx="2644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Shape 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y="3130700" x="5818275"/>
            <a:ext cy="1728974" cx="32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Shape 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y="2703650" x="270525"/>
            <a:ext cy="675150" cx="264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 txBox="1"/>
          <p:nvPr>
            <p:ph type="ctrTitle"/>
          </p:nvPr>
        </p:nvSpPr>
        <p:spPr>
          <a:xfrm>
            <a:off y="174850" x="685800"/>
            <a:ext cy="8042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Outline</a:t>
            </a:r>
          </a:p>
        </p:txBody>
      </p:sp>
      <p:sp>
        <p:nvSpPr>
          <p:cNvPr id="80" name="Shape 80"/>
          <p:cNvSpPr txBox="1"/>
          <p:nvPr>
            <p:ph idx="1" type="subTitle"/>
          </p:nvPr>
        </p:nvSpPr>
        <p:spPr>
          <a:xfrm>
            <a:off y="1311325" x="2067300"/>
            <a:ext cy="2832300" cx="5009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algn="l"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b="1" lang="en">
                <a:solidFill>
                  <a:schemeClr val="lt1"/>
                </a:solidFill>
              </a:rPr>
              <a:t>Background: Solar Energy</a:t>
            </a:r>
          </a:p>
          <a:p>
            <a:pPr algn="l"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b="1" lang="en">
                <a:solidFill>
                  <a:schemeClr val="lt1"/>
                </a:solidFill>
              </a:rPr>
              <a:t>History</a:t>
            </a:r>
          </a:p>
          <a:p>
            <a:pPr algn="l"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b="1" lang="en">
                <a:solidFill>
                  <a:schemeClr val="lt1"/>
                </a:solidFill>
              </a:rPr>
              <a:t>Applications </a:t>
            </a:r>
          </a:p>
          <a:p>
            <a:pPr algn="l"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b="1" lang="en">
                <a:solidFill>
                  <a:schemeClr val="lt1"/>
                </a:solidFill>
              </a:rPr>
              <a:t>How Solar Cells Works</a:t>
            </a:r>
          </a:p>
          <a:p>
            <a:pPr algn="l"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b="1" lang="en">
                <a:solidFill>
                  <a:schemeClr val="lt1"/>
                </a:solidFill>
              </a:rPr>
              <a:t>How it relates to a MPPT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Background: Solar Energy</a:t>
            </a:r>
          </a:p>
        </p:txBody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indent="457200">
              <a:spcBef>
                <a:spcPts val="0"/>
              </a:spcBef>
              <a:buNone/>
            </a:pPr>
            <a:r>
              <a:rPr sz="1800" lang="en"/>
              <a:t>Solar energy is radiant light and heat from the sun harnessed using a range of ever-evolving technologies such as solar heating, solar photovoltaics, solar thermal electricity, solar architecture and artificial photosynthesis.</a:t>
            </a:r>
          </a:p>
          <a:p>
            <a:pPr rtl="0" indent="457200">
              <a:spcBef>
                <a:spcPts val="0"/>
              </a:spcBef>
              <a:buNone/>
            </a:pPr>
            <a:r>
              <a:rPr sz="1800" lang="en"/>
              <a:t>"The development of affordable, inexhaustible and clean solar energy technologies will have huge longer-term benefits. It will increase countries’ energy security through reliance on an indigenous, inexhaustible and mostly import-independent resource, enhance sustainability, reduce pollution, lower the costs of mitigating climate change, and keep fossil fuel prices lower than otherwise.”------ The International Energy Agency, 2011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y="2143053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 rtl="0" lv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Comparison of Solar Energy </a:t>
            </a:r>
          </a:p>
          <a:p>
            <a:pPr algn="ctr" lvl="0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And Other Energy Sources</a:t>
            </a:r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y="-1056325" x="173675"/>
            <a:ext cy="18122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y="418628" x="504475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y="141780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97200" x="1303725"/>
            <a:ext cy="4949100" cx="6536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70890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algn="ctr" rtl="0">
              <a:spcBef>
                <a:spcPts val="0"/>
              </a:spcBef>
              <a:buNone/>
            </a:pPr>
            <a:r>
              <a:rPr b="1" lang="en"/>
              <a:t>Solar Arrays: </a:t>
            </a:r>
          </a:p>
          <a:p>
            <a:pPr algn="ctr">
              <a:spcBef>
                <a:spcPts val="0"/>
              </a:spcBef>
              <a:buNone/>
            </a:pPr>
            <a:r>
              <a:rPr b="1" lang="en"/>
              <a:t>Devices To Collect Solar Energy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History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429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sz="1800" lang="en"/>
              <a:t>The photovoltaic effect was first observed by a French physicist, Alexandre Bacquerel, in 1839.</a:t>
            </a:r>
          </a:p>
          <a:p>
            <a:pPr rtl="0" lvl="0" indent="-3429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sz="1800" lang="en"/>
              <a:t>American Inventor, Charles Fritts, makes first solar cell made from selenium wafers with 1% efficiency in 1883.</a:t>
            </a:r>
          </a:p>
          <a:p>
            <a:pPr rtl="0" lvl="0" indent="-3429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sz="1800" lang="en"/>
              <a:t>Albert Einstein publishes theory on “photoelectric effect” in 1905, and later proved experimentally by Robert Millikan in 1916.</a:t>
            </a:r>
          </a:p>
          <a:p>
            <a:pPr rtl="0" lvl="0" indent="-3429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sz="1800" lang="en"/>
              <a:t>Bell Labs makes first high power silicon PV cell with 6% efficiency in 1954.</a:t>
            </a:r>
          </a:p>
          <a:p>
            <a:pPr rtl="0" lvl="0" indent="-3429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sz="1800" lang="en"/>
              <a:t>Currently, Fraunhofer manufacturers the highest efficiency cells with 44.7% efficiency. </a:t>
            </a:r>
          </a:p>
          <a:p>
            <a:pPr lvl="0" indent="-342900" marL="45720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AutoNum type="arabicPeriod"/>
            </a:pPr>
            <a:r>
              <a:rPr sz="1800" lang="en"/>
              <a:t>In 2012, first 3D solar cells produced by Solar3D.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y="2143053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Applications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Types of Applications</a:t>
            </a:r>
          </a:p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en"/>
              <a:t>Solar Power Applications:</a:t>
            </a:r>
          </a:p>
          <a:p>
            <a:pPr rtl="0" lvl="0" indent="-381000" marL="914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Transportation (Cars, Buses, Trains)</a:t>
            </a:r>
          </a:p>
          <a:p>
            <a:pPr rtl="0" lvl="0" indent="-381000" marL="914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Household (Pools, Landscaping)</a:t>
            </a:r>
          </a:p>
          <a:p>
            <a:pPr rtl="0" lvl="0" indent="-381000" marL="914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Space (Satellites, ISS)</a:t>
            </a:r>
          </a:p>
          <a:p>
            <a:pPr rtl="0" lvl="0" indent="-381000" marL="914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Portable (Calculators)</a:t>
            </a:r>
          </a:p>
          <a:p>
            <a:pPr rtl="0" lvl="0" indent="-381000" marL="9144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Power Grid (Solar Farms, household </a:t>
            </a:r>
          </a:p>
          <a:p>
            <a:pPr rtl="0" lvl="0" indent="457200" marL="457200">
              <a:spcBef>
                <a:spcPts val="0"/>
              </a:spcBef>
              <a:buNone/>
            </a:pPr>
            <a:r>
              <a:rPr sz="2400" lang="en"/>
              <a:t>installations)</a:t>
            </a:r>
          </a:p>
        </p:txBody>
      </p:sp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489500" x="6556577"/>
            <a:ext cy="1778774" cx="239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2386425" x="6556575"/>
            <a:ext cy="1886035" cx="239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Lifespan and Aging</a:t>
            </a: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Need to withstand environment</a:t>
            </a:r>
          </a:p>
          <a:p>
            <a:pPr rtl="0" lvl="1" indent="-355600" marL="9144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2000" lang="en"/>
              <a:t>Requires encapsulation to prevent rusting</a:t>
            </a:r>
          </a:p>
          <a:p>
            <a:pPr rtl="0" lvl="1" indent="-355600" marL="9144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2000" lang="en"/>
              <a:t>Usually put in module with protective glass to prevent physical damage</a:t>
            </a:r>
          </a:p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Power Output degrades approximately 0.5% per year.</a:t>
            </a:r>
          </a:p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Different types of cells degrade at different rates.</a:t>
            </a:r>
          </a:p>
          <a:p>
            <a:pPr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Most warranties guarantee last 25 years with 80% power output.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4" name="Shape 1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5" name="Shape 13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Lifespan and Aging</a:t>
            </a: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063375" x="1881950"/>
            <a:ext cy="3885624" cx="505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0" name="Shape 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Pricing Through History</a:t>
            </a:r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55600" marL="457200">
              <a:lnSpc>
                <a:spcPct val="20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Solar panel Prices are declining</a:t>
            </a:r>
          </a:p>
          <a:p>
            <a:pPr rtl="0" lvl="0" indent="-355600" marL="457200">
              <a:lnSpc>
                <a:spcPct val="20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Usually priced per Watt.</a:t>
            </a:r>
          </a:p>
          <a:p>
            <a:pPr lvl="0" indent="-355600" marL="457200">
              <a:lnSpc>
                <a:spcPct val="20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Today an average solar panel will cost less than a dollar per Watt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Pricing Through History</a:t>
            </a:r>
          </a:p>
        </p:txBody>
      </p:sp>
      <p:pic>
        <p:nvPicPr>
          <p:cNvPr id="148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00150" x="1285550"/>
            <a:ext cy="3725699" cx="605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2" name="Shape 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" name="Shape 153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Watts Produced Through History</a:t>
            </a:r>
          </a:p>
        </p:txBody>
      </p:sp>
      <p:pic>
        <p:nvPicPr>
          <p:cNvPr id="154" name="Shape 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1200150" x="612550"/>
            <a:ext cy="3725699" cx="791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8" name="Shape 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" name="Shape 159"/>
          <p:cNvSpPr txBox="1"/>
          <p:nvPr>
            <p:ph type="title"/>
          </p:nvPr>
        </p:nvSpPr>
        <p:spPr>
          <a:xfrm>
            <a:off y="2143053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How Solar Cells Work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Photovoltaic Effect</a:t>
            </a:r>
          </a:p>
        </p:txBody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Creation of voltage and current in a material in response to light.</a:t>
            </a:r>
          </a:p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Electrons in valence band of material absorb energy.</a:t>
            </a:r>
          </a:p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Highly excited electrons breakfree, and diffuse to different material.</a:t>
            </a:r>
          </a:p>
          <a:p>
            <a:pPr rtl="0" lvl="0" indent="-355600" marL="4572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Light energy to Electrical Energy</a:t>
            </a:r>
          </a:p>
          <a:p>
            <a:pPr lvl="0" indent="45720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Photovoltaic Effect in Panels</a:t>
            </a:r>
          </a:p>
        </p:txBody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55600" marL="4572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000" lang="en"/>
              <a:t>We use the photovoltaic effect to our advantage with solar panels.</a:t>
            </a:r>
          </a:p>
          <a:p>
            <a:pPr rtl="0" lvl="1" indent="-355600" marL="9144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2000" lang="en"/>
              <a:t>mounted in high sunlight</a:t>
            </a:r>
          </a:p>
          <a:p>
            <a:pPr rtl="0" lvl="1" indent="-355600" marL="9144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2000" lang="en"/>
              <a:t>protection of elements</a:t>
            </a:r>
          </a:p>
          <a:p>
            <a:pPr rtl="0" lvl="1" indent="-355600" marL="9144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sz="2000" lang="en"/>
              <a:t>Connected to device using non-magnetic conductive materials</a:t>
            </a:r>
          </a:p>
          <a:p>
            <a:pPr rtl="0" lvl="0" indent="0" mar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Configuration of Cells</a:t>
            </a:r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y="1486200" x="457200"/>
            <a:ext cy="39576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Add their voltage in series</a:t>
            </a:r>
          </a:p>
          <a:p>
            <a:pPr rtl="0" lvl="0" indent="-381000" marL="4572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Add their current in parallel.</a:t>
            </a:r>
          </a:p>
          <a:p>
            <a:pPr rtl="0" lvl="0" indent="-381000" marL="4572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Low open circuit voltage (~.5V*) and </a:t>
            </a:r>
          </a:p>
          <a:p>
            <a:pPr rtl="0" lvl="0" indent="-381000" marL="45720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High short circuit current (~6A max*)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/>
              <a:t>*Example spec for Sunpower C60 Solar cells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Types of Cells </a:t>
            </a:r>
          </a:p>
        </p:txBody>
      </p:sp>
      <p:sp>
        <p:nvSpPr>
          <p:cNvPr id="183" name="Shape 18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There are many (&gt;20) types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Monocrystalline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Multijunction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Organic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Polychrystalline</a:t>
            </a:r>
          </a:p>
          <a:p>
            <a:pPr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etc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Anatomy</a:t>
            </a:r>
          </a:p>
        </p:txBody>
      </p:sp>
      <p:pic>
        <p:nvPicPr>
          <p:cNvPr id="189" name="Shape 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23850" x="2042925"/>
            <a:ext cy="3620949" cx="49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 txBox="1"/>
          <p:nvPr/>
        </p:nvSpPr>
        <p:spPr>
          <a:xfrm>
            <a:off y="4007850" x="7662100"/>
            <a:ext cy="1082100" cx="1134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http://nanosense.sri.com/activities/cleanenergy/solarcellanimation.html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The p-n Junction</a:t>
            </a:r>
          </a:p>
        </p:txBody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Most common cell uses p-n configuration</a:t>
            </a:r>
          </a:p>
          <a:p>
            <a:pPr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P-type silicon and N-Type Silicon are brought together inside the cell.</a:t>
            </a:r>
          </a:p>
          <a:p>
            <a:pPr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N-type has many electrons while p-type has less electrons and more holes.</a:t>
            </a:r>
          </a:p>
          <a:p>
            <a:pPr rtl="0" lvl="0" indent="-3810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sz="2400" lang="en"/>
              <a:t>When the electrons diffuse they recombine with holes in the p-type side. 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y="205975" x="122375"/>
            <a:ext cy="1455000" cx="29546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Spectrum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of Light</a:t>
            </a:r>
          </a:p>
        </p:txBody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y="1200150" x="457200"/>
            <a:ext cy="38699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900"/>
          </a:p>
          <a:p>
            <a:pPr>
              <a:spcBef>
                <a:spcPts val="0"/>
              </a:spcBef>
              <a:buNone/>
            </a:pPr>
            <a:r>
              <a:rPr sz="900" lang="en"/>
              <a:t>http://commons.wikimedia.org/wiki/File:Solar_Spectrum.png</a:t>
            </a:r>
          </a:p>
        </p:txBody>
      </p:sp>
      <p:pic>
        <p:nvPicPr>
          <p:cNvPr id="203" name="Shape 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398300" x="2949188"/>
            <a:ext cy="4489175" cx="6037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7" name="Shape 2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Efficiency</a:t>
            </a:r>
          </a:p>
        </p:txBody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Ratio of output energy and energy from sun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Terrestrial solar cell at AM1.5</a:t>
            </a:r>
          </a:p>
          <a:p>
            <a:pPr rtl="0" lvl="0" indent="-419100" marL="4572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/>
              <a:t>Spatial solar cell at AM0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10" name="Shape 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3798750" x="457200"/>
            <a:ext cy="711199" cx="3923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Shape 2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3334575" x="5231800"/>
            <a:ext cy="1324449" cx="29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Shape 212"/>
          <p:cNvSpPr txBox="1"/>
          <p:nvPr/>
        </p:nvSpPr>
        <p:spPr>
          <a:xfrm>
            <a:off y="4338450" x="8107825"/>
            <a:ext cy="587400" cx="9431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u="sng" lang="en">
                <a:solidFill>
                  <a:schemeClr val="hlink"/>
                </a:solidFill>
                <a:hlinkClick r:id="rId5"/>
              </a:rPr>
              <a:t>http://pveducation.org/pvcdrom/solar-cell-operation/fill-factor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6" name="Shape 2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217" name="Shape 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87425" x="808750"/>
            <a:ext cy="4983150" cx="7548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1" name="Shape 2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2" name="Shape 22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Energy Loss</a:t>
            </a:r>
          </a:p>
        </p:txBody>
      </p:sp>
      <p:sp>
        <p:nvSpPr>
          <p:cNvPr id="223" name="Shape 223"/>
          <p:cNvSpPr txBox="1"/>
          <p:nvPr>
            <p:ph idx="1" type="body"/>
          </p:nvPr>
        </p:nvSpPr>
        <p:spPr>
          <a:xfrm>
            <a:off y="93790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900" lang="en"/>
              <a:t>If a photon doesn’t have enough energy to alter an electron-hole pair, it will pass through. </a:t>
            </a:r>
          </a:p>
          <a:p>
            <a:pPr rtl="0">
              <a:spcBef>
                <a:spcPts val="0"/>
              </a:spcBef>
              <a:buNone/>
            </a:pPr>
            <a:r>
              <a:rPr sz="2900" lang="en"/>
              <a:t>If a photon has too much energy, energy is lost.</a:t>
            </a:r>
          </a:p>
          <a:p>
            <a:pPr rtl="0">
              <a:spcBef>
                <a:spcPts val="0"/>
              </a:spcBef>
              <a:buNone/>
            </a:pPr>
            <a:r>
              <a:rPr sz="2900" lang="en"/>
              <a:t>The ‘band gap energy’ of a material determines the amount of energy to knock an electron loose.</a:t>
            </a:r>
          </a:p>
          <a:p>
            <a:pPr>
              <a:spcBef>
                <a:spcPts val="0"/>
              </a:spcBef>
              <a:buNone/>
            </a:pPr>
            <a:r>
              <a:rPr sz="800" lang="en"/>
              <a:t>http://science.howstuffworks.com/environmental/energy/solar-cell4.htm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8" name="Shape 22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Equivalent Circuit</a:t>
            </a:r>
          </a:p>
        </p:txBody>
      </p:sp>
      <p:pic>
        <p:nvPicPr>
          <p:cNvPr id="229" name="Shape 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182675" x="827812"/>
            <a:ext cy="3725700" cx="704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3" name="Shape 2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4" name="Shape 23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Characteristic Equation</a:t>
            </a:r>
          </a:p>
        </p:txBody>
      </p:sp>
      <p:sp>
        <p:nvSpPr>
          <p:cNvPr id="235" name="Shape 235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I = output current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i="1">
                <a:solidFill>
                  <a:srgbClr val="FFFFFF"/>
                </a:solidFill>
              </a:rPr>
              <a:t>I</a:t>
            </a:r>
            <a:r>
              <a:rPr baseline="-25000" lang="en" i="1">
                <a:solidFill>
                  <a:srgbClr val="FFFFFF"/>
                </a:solidFill>
              </a:rPr>
              <a:t>L</a:t>
            </a:r>
            <a:r>
              <a:rPr lang="en">
                <a:solidFill>
                  <a:srgbClr val="FFFFFF"/>
                </a:solidFill>
              </a:rPr>
              <a:t> = photogenerated current (ampere)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i="1">
                <a:solidFill>
                  <a:srgbClr val="FFFFFF"/>
                </a:solidFill>
              </a:rPr>
              <a:t>I</a:t>
            </a:r>
            <a:r>
              <a:rPr baseline="-25000" lang="en" i="1">
                <a:solidFill>
                  <a:srgbClr val="FFFFFF"/>
                </a:solidFill>
              </a:rPr>
              <a:t>D</a:t>
            </a:r>
            <a:r>
              <a:rPr lang="en">
                <a:solidFill>
                  <a:srgbClr val="FFFFFF"/>
                </a:solidFill>
              </a:rPr>
              <a:t> = diode current (ampere)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i="1">
                <a:solidFill>
                  <a:srgbClr val="FFFFFF"/>
                </a:solidFill>
              </a:rPr>
              <a:t>I</a:t>
            </a:r>
            <a:r>
              <a:rPr baseline="-25000" lang="en" i="1">
                <a:solidFill>
                  <a:srgbClr val="FFFFFF"/>
                </a:solidFill>
              </a:rPr>
              <a:t>SH</a:t>
            </a:r>
            <a:r>
              <a:rPr lang="en">
                <a:solidFill>
                  <a:srgbClr val="FFFFFF"/>
                </a:solidFill>
              </a:rPr>
              <a:t> = shunt current (ampere).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36" name="Shape 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00150" x="694400"/>
            <a:ext cy="661250" cx="610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0" name="Shape 2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1" name="Shape 24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Characteristic Equation</a:t>
            </a:r>
          </a:p>
        </p:txBody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aseline="-25000"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r>
              <a:rPr sz="26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= voltage across both diode and resistor </a:t>
            </a:r>
            <a:r>
              <a:rPr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aseline="-25000"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</a:t>
            </a:r>
            <a:r>
              <a:rPr sz="26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sz="26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= voltage across the output terminals 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sz="26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= output current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aseline="-25000" sz="2600" lang="en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sz="26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= series resistance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43" name="Shape 2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323825" x="886700"/>
            <a:ext cy="768924" cx="449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7" name="Shape 2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8" name="Shape 24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Shockley Diode Equation</a:t>
            </a:r>
          </a:p>
        </p:txBody>
      </p:sp>
      <p:sp>
        <p:nvSpPr>
          <p:cNvPr id="249" name="Shape 24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50" name="Shape 2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184850" x="1394125"/>
            <a:ext cy="1078199" cx="541608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Shape 251"/>
          <p:cNvSpPr txBox="1"/>
          <p:nvPr/>
        </p:nvSpPr>
        <p:spPr>
          <a:xfrm>
            <a:off y="2384513" x="560888"/>
            <a:ext cy="2541300" cx="80411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 i="1">
                <a:solidFill>
                  <a:srgbClr val="FFFFFF"/>
                </a:solidFill>
              </a:rPr>
              <a:t>I</a:t>
            </a:r>
            <a:r>
              <a:rPr baseline="-25000" sz="2400" lang="en" i="1">
                <a:solidFill>
                  <a:srgbClr val="FFFFFF"/>
                </a:solidFill>
              </a:rPr>
              <a:t>0</a:t>
            </a:r>
            <a:r>
              <a:rPr sz="2400" lang="en">
                <a:solidFill>
                  <a:srgbClr val="FFFFFF"/>
                </a:solidFill>
              </a:rPr>
              <a:t> = reverse</a:t>
            </a:r>
            <a:r>
              <a:rPr sz="2400" lang="en">
                <a:solidFill>
                  <a:srgbClr val="FFFFFF"/>
                </a:solidFill>
                <a:hlinkClick r:id="rId4"/>
              </a:rPr>
              <a:t> </a:t>
            </a:r>
            <a:r>
              <a:rPr sz="2400" lang="en">
                <a:solidFill>
                  <a:srgbClr val="FFFFFF"/>
                </a:solidFill>
              </a:rPr>
              <a:t>saturation current (ampere)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 i="1">
                <a:solidFill>
                  <a:srgbClr val="FFFFFF"/>
                </a:solidFill>
              </a:rPr>
              <a:t>n</a:t>
            </a:r>
            <a:r>
              <a:rPr sz="2400" lang="en">
                <a:solidFill>
                  <a:srgbClr val="FFFFFF"/>
                </a:solidFill>
              </a:rPr>
              <a:t> = diode ideality factor (1 for an ideal diode)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 i="1">
                <a:solidFill>
                  <a:srgbClr val="FFFFFF"/>
                </a:solidFill>
              </a:rPr>
              <a:t>q</a:t>
            </a:r>
            <a:r>
              <a:rPr sz="2400" lang="en">
                <a:solidFill>
                  <a:srgbClr val="FFFFFF"/>
                </a:solidFill>
              </a:rPr>
              <a:t> =</a:t>
            </a:r>
            <a:r>
              <a:rPr sz="2400" lang="en">
                <a:solidFill>
                  <a:srgbClr val="FFFFFF"/>
                </a:solidFill>
                <a:hlinkClick r:id="rId5"/>
              </a:rPr>
              <a:t> </a:t>
            </a:r>
            <a:r>
              <a:rPr sz="2400" lang="en">
                <a:solidFill>
                  <a:srgbClr val="FFFFFF"/>
                </a:solidFill>
              </a:rPr>
              <a:t>elementary charge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 i="1">
                <a:solidFill>
                  <a:srgbClr val="FFFFFF"/>
                </a:solidFill>
              </a:rPr>
              <a:t>k</a:t>
            </a:r>
            <a:r>
              <a:rPr sz="2400" lang="en">
                <a:solidFill>
                  <a:srgbClr val="FFFFFF"/>
                </a:solidFill>
              </a:rPr>
              <a:t> = Boltzmann's constant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 i="1">
                <a:solidFill>
                  <a:srgbClr val="FFFFFF"/>
                </a:solidFill>
              </a:rPr>
              <a:t>T</a:t>
            </a:r>
            <a:r>
              <a:rPr sz="2400" lang="en">
                <a:solidFill>
                  <a:srgbClr val="FFFFFF"/>
                </a:solidFill>
              </a:rPr>
              <a:t> = absolute temperature 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en">
                <a:solidFill>
                  <a:srgbClr val="FFFFFF"/>
                </a:solidFill>
              </a:rPr>
              <a:t>At 25°C, kT/q = 0.0259 volt.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5" name="Shape 2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6" name="Shape 25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Temperature Response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y="2109175" x="4684525"/>
            <a:ext cy="1625100" cx="4459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sz="2400" lang="en">
                <a:solidFill>
                  <a:srgbClr val="FFFFFF"/>
                </a:solidFill>
              </a:rPr>
              <a:t>Temperature     Band Gap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rtl="0">
              <a:spcBef>
                <a:spcPts val="0"/>
              </a:spcBef>
              <a:buNone/>
            </a:pPr>
            <a:r>
              <a:rPr sz="2400" lang="en">
                <a:solidFill>
                  <a:srgbClr val="FFFFFF"/>
                </a:solidFill>
              </a:rPr>
              <a:t>Band Gap     Bond Energy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8" name="Shape 258"/>
          <p:cNvSpPr/>
          <p:nvPr/>
        </p:nvSpPr>
        <p:spPr>
          <a:xfrm>
            <a:off y="2181950" x="6512150"/>
            <a:ext cy="354599" cx="31499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9" name="Shape 259"/>
          <p:cNvSpPr/>
          <p:nvPr/>
        </p:nvSpPr>
        <p:spPr>
          <a:xfrm rot="10800000">
            <a:off y="2252525" x="8371800"/>
            <a:ext cy="354599" cx="31499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0" name="Shape 260"/>
          <p:cNvSpPr/>
          <p:nvPr/>
        </p:nvSpPr>
        <p:spPr>
          <a:xfrm rot="10800000" flipH="1">
            <a:off y="2938600" x="6197150"/>
            <a:ext cy="354599" cx="31499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/>
          <p:cNvSpPr/>
          <p:nvPr/>
        </p:nvSpPr>
        <p:spPr>
          <a:xfrm rot="10800000" flipH="1">
            <a:off y="2938600" x="8371800"/>
            <a:ext cy="354599" cx="314999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62" name="Shape 2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664425" x="407800"/>
            <a:ext cy="2514600" cx="427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Shape 263"/>
          <p:cNvSpPr txBox="1"/>
          <p:nvPr/>
        </p:nvSpPr>
        <p:spPr>
          <a:xfrm>
            <a:off y="4307700" x="562350"/>
            <a:ext cy="551099" cx="427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1800" lang="en">
                <a:solidFill>
                  <a:srgbClr val="A64D79"/>
                </a:solidFill>
              </a:rPr>
              <a:t>germanium</a:t>
            </a:r>
            <a:r>
              <a:rPr sz="1800" lang="en">
                <a:solidFill>
                  <a:srgbClr val="FFFFFF"/>
                </a:solidFill>
              </a:rPr>
              <a:t>, </a:t>
            </a:r>
            <a:r>
              <a:rPr sz="1800" lang="en">
                <a:solidFill>
                  <a:srgbClr val="0000FF"/>
                </a:solidFill>
              </a:rPr>
              <a:t>silicon </a:t>
            </a:r>
            <a:r>
              <a:rPr sz="1800" lang="en">
                <a:solidFill>
                  <a:srgbClr val="FFFFFF"/>
                </a:solidFill>
              </a:rPr>
              <a:t>and </a:t>
            </a:r>
            <a:r>
              <a:rPr sz="1800" lang="en">
                <a:solidFill>
                  <a:srgbClr val="FF0000"/>
                </a:solidFill>
              </a:rPr>
              <a:t>gallium arsenide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7" name="Shape 2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8" name="Shape 26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it Relates to a MPPT</a:t>
            </a:r>
          </a:p>
        </p:txBody>
      </p:sp>
      <p:sp>
        <p:nvSpPr>
          <p:cNvPr id="269" name="Shape 269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 solar cell’s voltage and current is dependent upon temperature, incident light per area, and photon energy. On a solar car, these factors can change drastically, making it difficult to get the maximum power out. A MPPT helps solve this problem.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3" name="Shape 2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4" name="Shape 27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Resources</a:t>
            </a:r>
          </a:p>
        </p:txBody>
      </p:sp>
      <p:sp>
        <p:nvSpPr>
          <p:cNvPr id="275" name="Shape 275"/>
          <p:cNvSpPr txBox="1"/>
          <p:nvPr>
            <p:ph idx="1" type="body"/>
          </p:nvPr>
        </p:nvSpPr>
        <p:spPr>
          <a:xfrm>
            <a:off y="1164725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http://science.howstuffworks.com/environmental/energy/solar-cell.htm</a:t>
            </a:r>
          </a:p>
          <a:p>
            <a:pPr rtl="0" lv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http://www.solarworld-usa.com/solar-101/how-solar-panels-work</a:t>
            </a:r>
          </a:p>
          <a:p>
            <a:pPr rtl="0" lv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http://energyinformative.org/lifespan-solar-panels/</a:t>
            </a:r>
          </a:p>
          <a:p>
            <a:pPr rtl="0" lv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http://cleantechnica.com/2014/09/04/solar-panel-cost-trends-10-charts/</a:t>
            </a:r>
          </a:p>
          <a:p>
            <a:pPr rtl="0" lv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http://costofsolar.com/management/uploads/2013/07/Best_Research-Cell_Efficiencies.png</a:t>
            </a:r>
          </a:p>
          <a:p>
            <a:pPr rtl="0" lv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u="sng" sz="1000" lang="en">
                <a:solidFill>
                  <a:srgbClr val="FFFFFF"/>
                </a:solidFill>
                <a:hlinkClick r:id="rId8"/>
              </a:rPr>
              <a:t>http://nanosense.sri.com/activities/cleanenergy/solarcellanimation.html</a:t>
            </a:r>
          </a:p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hlinkClick r:id="rId9"/>
              </a:rPr>
              <a:t>http://commons.wikimedia.org/wiki/File:Solar_Spectrum.png</a:t>
            </a:r>
            <a:r>
              <a:rPr sz="1000" lang="en">
                <a:solidFill>
                  <a:srgbClr val="FFFFFF"/>
                </a:solidFill>
              </a:rPr>
              <a:t> </a:t>
            </a:r>
          </a:p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u="sng" sz="1000" lang="en">
                <a:solidFill>
                  <a:srgbClr val="FFFFFF"/>
                </a:solidFill>
                <a:hlinkClick r:id="rId10"/>
              </a:rPr>
              <a:t>http://pveducation.org/</a:t>
            </a:r>
          </a:p>
          <a:p>
            <a:pPr rtl="0">
              <a:lnSpc>
                <a:spcPct val="200000"/>
              </a:lnSpc>
              <a:spcBef>
                <a:spcPts val="0"/>
              </a:spcBef>
              <a:buNone/>
            </a:pPr>
            <a:r>
              <a:rPr sz="1000" lang="en">
                <a:solidFill>
                  <a:srgbClr val="FFFFFF"/>
                </a:solidFill>
              </a:rPr>
              <a:t>http://ecee.colorado.edu/~bart/book/eband5.htm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9" name="Shape 2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0" name="Shape 280"/>
          <p:cNvSpPr txBox="1"/>
          <p:nvPr>
            <p:ph type="title"/>
          </p:nvPr>
        </p:nvSpPr>
        <p:spPr>
          <a:xfrm>
            <a:off y="219775" x="3128600"/>
            <a:ext cy="857400" cx="2504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Questions?</a:t>
            </a:r>
          </a:p>
        </p:txBody>
      </p:sp>
      <p:pic>
        <p:nvPicPr>
          <p:cNvPr id="281" name="Shape 2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321025" x="2213175"/>
            <a:ext cy="3380325" cx="448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potlight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